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29"/>
  </p:notesMasterIdLst>
  <p:handoutMasterIdLst>
    <p:handoutMasterId r:id="rId30"/>
  </p:handoutMasterIdLst>
  <p:sldIdLst>
    <p:sldId id="280" r:id="rId2"/>
    <p:sldId id="302" r:id="rId3"/>
    <p:sldId id="303" r:id="rId4"/>
    <p:sldId id="307" r:id="rId5"/>
    <p:sldId id="308" r:id="rId6"/>
    <p:sldId id="309" r:id="rId7"/>
    <p:sldId id="310" r:id="rId8"/>
    <p:sldId id="311" r:id="rId9"/>
    <p:sldId id="304" r:id="rId10"/>
    <p:sldId id="313" r:id="rId11"/>
    <p:sldId id="315" r:id="rId12"/>
    <p:sldId id="312" r:id="rId13"/>
    <p:sldId id="314" r:id="rId14"/>
    <p:sldId id="316" r:id="rId15"/>
    <p:sldId id="317" r:id="rId16"/>
    <p:sldId id="318" r:id="rId17"/>
    <p:sldId id="305" r:id="rId18"/>
    <p:sldId id="319" r:id="rId19"/>
    <p:sldId id="320" r:id="rId20"/>
    <p:sldId id="321" r:id="rId21"/>
    <p:sldId id="323" r:id="rId22"/>
    <p:sldId id="306" r:id="rId23"/>
    <p:sldId id="324" r:id="rId24"/>
    <p:sldId id="325" r:id="rId25"/>
    <p:sldId id="326" r:id="rId26"/>
    <p:sldId id="327" r:id="rId27"/>
    <p:sldId id="301" r:id="rId28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EE"/>
    <a:srgbClr val="C3979F"/>
    <a:srgbClr val="023C40"/>
    <a:srgbClr val="E71D36"/>
    <a:srgbClr val="2EC4B6"/>
    <a:srgbClr val="FDFFFC"/>
    <a:srgbClr val="00A7E1"/>
    <a:srgbClr val="948392"/>
    <a:srgbClr val="7286A0"/>
    <a:srgbClr val="4E93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10"/>
    <p:restoredTop sz="89416"/>
  </p:normalViewPr>
  <p:slideViewPr>
    <p:cSldViewPr showGuides="1">
      <p:cViewPr varScale="1">
        <p:scale>
          <a:sx n="53" d="100"/>
          <a:sy n="53" d="100"/>
        </p:scale>
        <p:origin x="208" y="752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6/21/19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Strategy &amp; BA: Four Scenarios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131738544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82C839E-30AC-F745-AB9F-1664C9DD4881}"/>
              </a:ext>
            </a:extLst>
          </p:cNvPr>
          <p:cNvSpPr/>
          <p:nvPr/>
        </p:nvSpPr>
        <p:spPr>
          <a:xfrm>
            <a:off x="2332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299554200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82C839E-30AC-F745-AB9F-1664C9DD4881}"/>
              </a:ext>
            </a:extLst>
          </p:cNvPr>
          <p:cNvSpPr/>
          <p:nvPr/>
        </p:nvSpPr>
        <p:spPr>
          <a:xfrm>
            <a:off x="2332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CD11B05-605F-F149-9B51-FA5282DF8610}"/>
              </a:ext>
            </a:extLst>
          </p:cNvPr>
          <p:cNvSpPr/>
          <p:nvPr/>
        </p:nvSpPr>
        <p:spPr>
          <a:xfrm>
            <a:off x="9190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</p:spTree>
    <p:extLst>
      <p:ext uri="{BB962C8B-B14F-4D97-AF65-F5344CB8AC3E}">
        <p14:creationId xmlns:p14="http://schemas.microsoft.com/office/powerpoint/2010/main" val="299131607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82C839E-30AC-F745-AB9F-1664C9DD4881}"/>
              </a:ext>
            </a:extLst>
          </p:cNvPr>
          <p:cNvSpPr/>
          <p:nvPr/>
        </p:nvSpPr>
        <p:spPr>
          <a:xfrm>
            <a:off x="2332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CD11B05-605F-F149-9B51-FA5282DF8610}"/>
              </a:ext>
            </a:extLst>
          </p:cNvPr>
          <p:cNvSpPr/>
          <p:nvPr/>
        </p:nvSpPr>
        <p:spPr>
          <a:xfrm>
            <a:off x="9190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1104119-B66E-4141-95BC-68CB3FA6D883}"/>
              </a:ext>
            </a:extLst>
          </p:cNvPr>
          <p:cNvSpPr/>
          <p:nvPr/>
        </p:nvSpPr>
        <p:spPr>
          <a:xfrm>
            <a:off x="16053969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Analytics Level</a:t>
            </a:r>
          </a:p>
        </p:txBody>
      </p:sp>
    </p:spTree>
    <p:extLst>
      <p:ext uri="{BB962C8B-B14F-4D97-AF65-F5344CB8AC3E}">
        <p14:creationId xmlns:p14="http://schemas.microsoft.com/office/powerpoint/2010/main" val="207070500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F378985-25DC-B242-A0EF-FFA7E22743C5}"/>
              </a:ext>
            </a:extLst>
          </p:cNvPr>
          <p:cNvSpPr/>
          <p:nvPr/>
        </p:nvSpPr>
        <p:spPr>
          <a:xfrm>
            <a:off x="655637" y="1356685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S</a:t>
            </a:r>
            <a:r>
              <a:rPr lang="en-US" sz="4000" dirty="0"/>
              <a:t>pecific – “Have more customers by the end of the year” vs “Have 10x customers by the end of the year”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20E9F13-0C90-C446-83AC-5967D7774087}"/>
              </a:ext>
            </a:extLst>
          </p:cNvPr>
          <p:cNvSpPr/>
          <p:nvPr/>
        </p:nvSpPr>
        <p:spPr>
          <a:xfrm>
            <a:off x="641516" y="3309679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849483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M</a:t>
            </a:r>
            <a:r>
              <a:rPr lang="en-US" sz="4000" dirty="0"/>
              <a:t>easurable – have to be able to count customers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CC6F4A5-A0D5-B84D-A52B-3E70B8374ED5}"/>
              </a:ext>
            </a:extLst>
          </p:cNvPr>
          <p:cNvSpPr/>
          <p:nvPr/>
        </p:nvSpPr>
        <p:spPr>
          <a:xfrm>
            <a:off x="661569" y="5268174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A</a:t>
            </a:r>
            <a:r>
              <a:rPr lang="en-US" sz="4000" dirty="0"/>
              <a:t>greed – need alignment across the company/team AND need clear ownership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93F8A21-A73C-254D-9ACF-9BACEE732610}"/>
              </a:ext>
            </a:extLst>
          </p:cNvPr>
          <p:cNvSpPr/>
          <p:nvPr/>
        </p:nvSpPr>
        <p:spPr>
          <a:xfrm>
            <a:off x="641516" y="7221168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R</a:t>
            </a:r>
            <a:r>
              <a:rPr lang="en-US" sz="4000" dirty="0"/>
              <a:t>ealistic – if targets aren’t realistic, they may not be taken seriously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028D9E4-342A-C04D-917B-05FB197A9324}"/>
              </a:ext>
            </a:extLst>
          </p:cNvPr>
          <p:cNvSpPr/>
          <p:nvPr/>
        </p:nvSpPr>
        <p:spPr>
          <a:xfrm>
            <a:off x="655637" y="9174162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T</a:t>
            </a:r>
            <a:r>
              <a:rPr lang="en-US" sz="4000" dirty="0"/>
              <a:t>ime-bound – deadlines allow clear direction and give teams the ability to shift tactics if timing is off</a:t>
            </a:r>
          </a:p>
        </p:txBody>
      </p:sp>
    </p:spTree>
    <p:extLst>
      <p:ext uri="{BB962C8B-B14F-4D97-AF65-F5344CB8AC3E}">
        <p14:creationId xmlns:p14="http://schemas.microsoft.com/office/powerpoint/2010/main" val="659743595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C5E3-DB3A-6C49-96B2-C9C2BD9C3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smart?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802DB-B8E2-A04B-86F7-13CEBDF8CF3A}"/>
              </a:ext>
            </a:extLst>
          </p:cNvPr>
          <p:cNvSpPr txBox="1"/>
          <p:nvPr/>
        </p:nvSpPr>
        <p:spPr>
          <a:xfrm>
            <a:off x="1951037" y="3611562"/>
            <a:ext cx="19431000" cy="680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Objectives need to be specific, measurable and time-bound so they can be defined and operationalized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If they aren’t implementing a technical solution will be difficult (if not impossible)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If objectives aren’t measurable, we cannot quantify them or measure them on an ongoing basis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Non-specific objectives lead to multiple versions of the truth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Not all objectives/targets need to be in our data warehouse but it is generally preferred to have one source for all data</a:t>
            </a:r>
          </a:p>
        </p:txBody>
      </p:sp>
    </p:spTree>
    <p:extLst>
      <p:ext uri="{BB962C8B-B14F-4D97-AF65-F5344CB8AC3E}">
        <p14:creationId xmlns:p14="http://schemas.microsoft.com/office/powerpoint/2010/main" val="15573017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7856-B7D0-4E4C-AFE8-EEE492B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Okr</a:t>
            </a:r>
            <a:r>
              <a:rPr lang="en-US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1311726102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5ECC-E4F4-1941-AECC-E5C5D0A6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3 : dialogue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7DF8202-FC0B-CD4A-A8C5-2B48C34933E1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Individual functions optimize work based on BA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Strategy function also uses BA information to learn about progress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6356EC-7DA2-4D4E-B26D-CD9F574A9BC1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 function reports on business targets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Provides analysis on differences between targets and actuals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future strategies AND individual department performance</a:t>
            </a:r>
          </a:p>
        </p:txBody>
      </p:sp>
    </p:spTree>
    <p:extLst>
      <p:ext uri="{BB962C8B-B14F-4D97-AF65-F5344CB8AC3E}">
        <p14:creationId xmlns:p14="http://schemas.microsoft.com/office/powerpoint/2010/main" val="200774057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3517816519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11108990" y="6659563"/>
            <a:ext cx="7543800" cy="53340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</p:spTree>
    <p:extLst>
      <p:ext uri="{BB962C8B-B14F-4D97-AF65-F5344CB8AC3E}">
        <p14:creationId xmlns:p14="http://schemas.microsoft.com/office/powerpoint/2010/main" val="9726945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2BF44-880A-4A41-83AE-47E85985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BA and strategy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A510FF-FA53-F94D-8626-F6EF1067D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637" y="4144962"/>
            <a:ext cx="11635280" cy="49770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6B7140-C825-EA44-BECB-213436A5B0D8}"/>
              </a:ext>
            </a:extLst>
          </p:cNvPr>
          <p:cNvSpPr txBox="1"/>
          <p:nvPr/>
        </p:nvSpPr>
        <p:spPr>
          <a:xfrm>
            <a:off x="14445748" y="4144962"/>
            <a:ext cx="77909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Four scenarios represent maturity, ability and willingness to work with information at different levels.</a:t>
            </a:r>
          </a:p>
          <a:p>
            <a:endParaRPr lang="en-US" sz="3200" dirty="0"/>
          </a:p>
          <a:p>
            <a:r>
              <a:rPr lang="en-US" sz="3200" dirty="0"/>
              <a:t>Differences not a matter of “good” to “bad”</a:t>
            </a:r>
          </a:p>
          <a:p>
            <a:endParaRPr lang="en-US" sz="3200" dirty="0"/>
          </a:p>
          <a:p>
            <a:r>
              <a:rPr lang="en-US" sz="3200" dirty="0"/>
              <a:t>Option exists to take steps toward next phase or move to a strategy that is less dependent on information.</a:t>
            </a:r>
          </a:p>
        </p:txBody>
      </p:sp>
    </p:spTree>
    <p:extLst>
      <p:ext uri="{BB962C8B-B14F-4D97-AF65-F5344CB8AC3E}">
        <p14:creationId xmlns:p14="http://schemas.microsoft.com/office/powerpoint/2010/main" val="521416580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BAE0C6-5619-7940-AF99-B94199BC82FD}"/>
              </a:ext>
            </a:extLst>
          </p:cNvPr>
          <p:cNvSpPr/>
          <p:nvPr/>
        </p:nvSpPr>
        <p:spPr>
          <a:xfrm>
            <a:off x="3703637" y="411162"/>
            <a:ext cx="6781800" cy="115824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11108990" y="6659563"/>
            <a:ext cx="7543800" cy="53340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</p:spTree>
    <p:extLst>
      <p:ext uri="{BB962C8B-B14F-4D97-AF65-F5344CB8AC3E}">
        <p14:creationId xmlns:p14="http://schemas.microsoft.com/office/powerpoint/2010/main" val="2426227537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7856-B7D0-4E4C-AFE8-EEE492B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1F8903B-41B0-DD4E-BD23-5FB78C39EF92}"/>
              </a:ext>
            </a:extLst>
          </p:cNvPr>
          <p:cNvSpPr/>
          <p:nvPr/>
        </p:nvSpPr>
        <p:spPr>
          <a:xfrm>
            <a:off x="745790" y="3840162"/>
            <a:ext cx="6812280" cy="7696200"/>
          </a:xfrm>
          <a:prstGeom prst="roundRect">
            <a:avLst>
              <a:gd name="adj" fmla="val 3648"/>
            </a:avLst>
          </a:prstGeom>
          <a:solidFill>
            <a:srgbClr val="023C4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>
                <a:solidFill>
                  <a:schemeClr val="bg1"/>
                </a:solidFill>
              </a:rPr>
              <a:t>Deviation</a:t>
            </a:r>
            <a:endParaRPr lang="en-US" sz="40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Deviations between targets and actuals are provided to the business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The business learns and adapts based on deviations from targets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90F7F18-89B7-7647-9CFE-4E64D3AE32A1}"/>
              </a:ext>
            </a:extLst>
          </p:cNvPr>
          <p:cNvSpPr/>
          <p:nvPr/>
        </p:nvSpPr>
        <p:spPr>
          <a:xfrm>
            <a:off x="8298498" y="3840162"/>
            <a:ext cx="6812280" cy="7696200"/>
          </a:xfrm>
          <a:prstGeom prst="roundRect">
            <a:avLst>
              <a:gd name="adj" fmla="val 3648"/>
            </a:avLst>
          </a:prstGeom>
          <a:solidFill>
            <a:srgbClr val="2EC4B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/>
              <a:t>Coordination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Need to identify </a:t>
            </a:r>
            <a:r>
              <a:rPr lang="en-US" sz="4000" i="1" dirty="0"/>
              <a:t>critical success factors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Meet internally across functions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Define responsibility for deviations from targets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A3A6143-2092-4044-928C-902398D38464}"/>
              </a:ext>
            </a:extLst>
          </p:cNvPr>
          <p:cNvSpPr/>
          <p:nvPr/>
        </p:nvSpPr>
        <p:spPr>
          <a:xfrm>
            <a:off x="15851206" y="3840162"/>
            <a:ext cx="6812280" cy="7696200"/>
          </a:xfrm>
          <a:prstGeom prst="roundRect">
            <a:avLst>
              <a:gd name="adj" fmla="val 3648"/>
            </a:avLst>
          </a:prstGeom>
          <a:solidFill>
            <a:srgbClr val="C3979F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/>
              <a:t>Analysis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May ask “did we overlook any opportunities” or “do we lack certain competencies in the business”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Information going back to the strategy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D77A22B-BE7C-6946-BA7F-9798DADD4029}"/>
              </a:ext>
            </a:extLst>
          </p:cNvPr>
          <p:cNvSpPr/>
          <p:nvPr/>
        </p:nvSpPr>
        <p:spPr>
          <a:xfrm>
            <a:off x="745790" y="2011362"/>
            <a:ext cx="21917696" cy="1295400"/>
          </a:xfrm>
          <a:prstGeom prst="roundRect">
            <a:avLst>
              <a:gd name="adj" fmla="val 3648"/>
            </a:avLst>
          </a:prstGeom>
          <a:solidFill>
            <a:srgbClr val="00A7E1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/>
              <a:t>Quality</a:t>
            </a:r>
            <a:r>
              <a:rPr lang="en-US" sz="4000" dirty="0"/>
              <a:t> – measured on analytics ability to deliver relevant information to strategic level</a:t>
            </a:r>
          </a:p>
        </p:txBody>
      </p:sp>
    </p:spTree>
    <p:extLst>
      <p:ext uri="{BB962C8B-B14F-4D97-AF65-F5344CB8AC3E}">
        <p14:creationId xmlns:p14="http://schemas.microsoft.com/office/powerpoint/2010/main" val="3764058025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5ECC-E4F4-1941-AECC-E5C5D0A6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4 : holistic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7DF8202-FC0B-CD4A-A8C5-2B48C34933E1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Data used as a strategic resource that can be used to determine strategy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6356EC-7DA2-4D4E-B26D-CD9F574A9BC1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Systematically use information to adjust strategy and gain competitive advantage</a:t>
            </a:r>
          </a:p>
        </p:txBody>
      </p:sp>
    </p:spTree>
    <p:extLst>
      <p:ext uri="{BB962C8B-B14F-4D97-AF65-F5344CB8AC3E}">
        <p14:creationId xmlns:p14="http://schemas.microsoft.com/office/powerpoint/2010/main" val="2310780040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BAE0C6-5619-7940-AF99-B94199BC82FD}"/>
              </a:ext>
            </a:extLst>
          </p:cNvPr>
          <p:cNvSpPr/>
          <p:nvPr/>
        </p:nvSpPr>
        <p:spPr>
          <a:xfrm>
            <a:off x="3703637" y="411162"/>
            <a:ext cx="6781800" cy="115824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11108990" y="6659563"/>
            <a:ext cx="7543800" cy="53340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</p:spTree>
    <p:extLst>
      <p:ext uri="{BB962C8B-B14F-4D97-AF65-F5344CB8AC3E}">
        <p14:creationId xmlns:p14="http://schemas.microsoft.com/office/powerpoint/2010/main" val="411120472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3475038" y="182562"/>
            <a:ext cx="16382999" cy="11963399"/>
          </a:xfrm>
          <a:prstGeom prst="roundRect">
            <a:avLst>
              <a:gd name="adj" fmla="val 3648"/>
            </a:avLst>
          </a:prstGeom>
          <a:solidFill>
            <a:srgbClr val="99CCEE">
              <a:alpha val="25000"/>
            </a:srgb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BAE0C6-5619-7940-AF99-B94199BC82FD}"/>
              </a:ext>
            </a:extLst>
          </p:cNvPr>
          <p:cNvSpPr/>
          <p:nvPr/>
        </p:nvSpPr>
        <p:spPr>
          <a:xfrm>
            <a:off x="3703637" y="411162"/>
            <a:ext cx="6781800" cy="11582400"/>
          </a:xfrm>
          <a:prstGeom prst="roundRect">
            <a:avLst>
              <a:gd name="adj" fmla="val 3648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171752855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111F0-8361-0444-8D05-23C2BD041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8BC09A-4C71-AD41-8FCF-166438CD752C}"/>
              </a:ext>
            </a:extLst>
          </p:cNvPr>
          <p:cNvSpPr txBox="1"/>
          <p:nvPr/>
        </p:nvSpPr>
        <p:spPr>
          <a:xfrm>
            <a:off x="1989138" y="3078162"/>
            <a:ext cx="194310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More about people competencies – information and analysis present in all areas of the business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Top management level will include both strategic and information knowledge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Company will provide objectives of the strategy and directions as to how they should be reached via the use of information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Information will be used as a result of a top-down process as well as a bottom-up process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Information used first to identify how the market works (competitive parameters) and second to ensure the business is differentiated from its competitors</a:t>
            </a:r>
          </a:p>
        </p:txBody>
      </p:sp>
    </p:spTree>
    <p:extLst>
      <p:ext uri="{BB962C8B-B14F-4D97-AF65-F5344CB8AC3E}">
        <p14:creationId xmlns:p14="http://schemas.microsoft.com/office/powerpoint/2010/main" val="2527026854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8FA997-A20B-3140-8299-0BD2D8553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363" y="-496"/>
            <a:ext cx="23591837" cy="1327040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28DD59A-D105-0C4B-8C0C-7A386BF4E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993299"/>
              </p:ext>
            </p:extLst>
          </p:nvPr>
        </p:nvGraphicFramePr>
        <p:xfrm>
          <a:off x="427037" y="944562"/>
          <a:ext cx="22631400" cy="9890760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4526280">
                  <a:extLst>
                    <a:ext uri="{9D8B030D-6E8A-4147-A177-3AD203B41FA5}">
                      <a16:colId xmlns:a16="http://schemas.microsoft.com/office/drawing/2014/main" val="1767110901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2023841777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2955342211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3032405780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3757850691"/>
                    </a:ext>
                  </a:extLst>
                </a:gridCol>
              </a:tblGrid>
              <a:tr h="838200">
                <a:tc>
                  <a:txBody>
                    <a:bodyPr/>
                    <a:lstStyle/>
                    <a:p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1. Separate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2. Coordinated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3. Dialogue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4. Holistic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733869343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Link to strategy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 used only on an ad hoc basis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 Supports monitoring performance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Feedback between strategy and BA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 used as strategic resource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963402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Quality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Measured as a function of how quickly requests are answered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Accuracy of target measurement 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Based on ability to deliver relevant information to strategy function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Ability to provide the business a competitive advantage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7230976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Coordination between functions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None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Likely very little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3800" dirty="0"/>
                        <a:t>Clear responsibility for individual metrics, regular meetings to coordinate activities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Information flow between departments and levels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628573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Analytics work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Filling ad hoc requests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Creating dashboards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3800" dirty="0"/>
                        <a:t>Reporting reasons for deviation from targets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Self-identified projects that provide competitive advantage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2157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338088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33E38-C39D-8447-B147-E92A73191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 : separate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5671E81-DB67-774B-944C-AEDA1E37A1CF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Company has no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Company has limited data distributed over a large number of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Typically unable to make a connection between data and strategy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B5ADC1C-016C-8B46-AA19-4FDA1F3BAB4B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Not used for strategic decision making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 connection with ad hoc 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Potentially to automate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Used with no link to business strategy (tactical decisions only)</a:t>
            </a:r>
          </a:p>
        </p:txBody>
      </p:sp>
    </p:spTree>
    <p:extLst>
      <p:ext uri="{BB962C8B-B14F-4D97-AF65-F5344CB8AC3E}">
        <p14:creationId xmlns:p14="http://schemas.microsoft.com/office/powerpoint/2010/main" val="131209645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2636837" y="3324726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9761537" y="3290720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9761537" y="6139238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9761537" y="89877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6276637" y="3324726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5532437" y="4433720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380318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2636837" y="3324726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9761537" y="3290720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9761537" y="6139238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9761537" y="89877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6276637" y="3324726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5532437" y="4433720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494D11-F9ED-4E47-9C18-51D7067313F9}"/>
              </a:ext>
            </a:extLst>
          </p:cNvPr>
          <p:cNvCxnSpPr>
            <a:endCxn id="7" idx="2"/>
          </p:cNvCxnSpPr>
          <p:nvPr/>
        </p:nvCxnSpPr>
        <p:spPr>
          <a:xfrm>
            <a:off x="12047537" y="4433720"/>
            <a:ext cx="4229100" cy="2882524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9D6449-9CA5-9E4D-AC8A-C3C7D08663ED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2047537" y="7282238"/>
            <a:ext cx="4229100" cy="59197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EB0329-FA0A-AD4E-8AC5-B6580823F96F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12047537" y="7316244"/>
            <a:ext cx="4229100" cy="281451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461224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2636837" y="3324726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9761537" y="3290720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9761537" y="6139238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9761537" y="89877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6276637" y="3324726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5532437" y="4433720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494D11-F9ED-4E47-9C18-51D7067313F9}"/>
              </a:ext>
            </a:extLst>
          </p:cNvPr>
          <p:cNvCxnSpPr>
            <a:endCxn id="7" idx="2"/>
          </p:cNvCxnSpPr>
          <p:nvPr/>
        </p:nvCxnSpPr>
        <p:spPr>
          <a:xfrm>
            <a:off x="12047537" y="4433720"/>
            <a:ext cx="4229100" cy="2882524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9D6449-9CA5-9E4D-AC8A-C3C7D08663ED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2047537" y="7282238"/>
            <a:ext cx="4229100" cy="59197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EB0329-FA0A-AD4E-8AC5-B6580823F96F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12047537" y="7316244"/>
            <a:ext cx="4229100" cy="281451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D690C10-8A04-7D44-9EA2-D5F82D2C1B46}"/>
              </a:ext>
            </a:extLst>
          </p:cNvPr>
          <p:cNvSpPr/>
          <p:nvPr/>
        </p:nvSpPr>
        <p:spPr>
          <a:xfrm>
            <a:off x="13495337" y="3290720"/>
            <a:ext cx="990600" cy="7983037"/>
          </a:xfrm>
          <a:prstGeom prst="rect">
            <a:avLst/>
          </a:prstGeom>
          <a:solidFill>
            <a:srgbClr val="F9B3D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FILTER</a:t>
            </a:r>
          </a:p>
        </p:txBody>
      </p:sp>
    </p:spTree>
    <p:extLst>
      <p:ext uri="{BB962C8B-B14F-4D97-AF65-F5344CB8AC3E}">
        <p14:creationId xmlns:p14="http://schemas.microsoft.com/office/powerpoint/2010/main" val="272342454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1208480" y="3382962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8333180" y="33489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8333180" y="6197474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8333180" y="9045992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4848280" y="3382962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4104080" y="4491956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4104080" y="7374480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4104080" y="7374480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494D11-F9ED-4E47-9C18-51D7067313F9}"/>
              </a:ext>
            </a:extLst>
          </p:cNvPr>
          <p:cNvCxnSpPr>
            <a:endCxn id="7" idx="2"/>
          </p:cNvCxnSpPr>
          <p:nvPr/>
        </p:nvCxnSpPr>
        <p:spPr>
          <a:xfrm>
            <a:off x="10619180" y="4491956"/>
            <a:ext cx="4229100" cy="2882524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9D6449-9CA5-9E4D-AC8A-C3C7D08663ED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0619180" y="7340474"/>
            <a:ext cx="4229100" cy="59197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EB0329-FA0A-AD4E-8AC5-B6580823F96F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10619180" y="7374480"/>
            <a:ext cx="4229100" cy="281451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D690C10-8A04-7D44-9EA2-D5F82D2C1B46}"/>
              </a:ext>
            </a:extLst>
          </p:cNvPr>
          <p:cNvSpPr/>
          <p:nvPr/>
        </p:nvSpPr>
        <p:spPr>
          <a:xfrm>
            <a:off x="12066980" y="3348956"/>
            <a:ext cx="990600" cy="7983037"/>
          </a:xfrm>
          <a:prstGeom prst="rect">
            <a:avLst/>
          </a:prstGeom>
          <a:solidFill>
            <a:srgbClr val="F9B3D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FILTER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21DC538-3B7F-6D42-8194-00A37BBFD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9428" y="2944536"/>
            <a:ext cx="4755757" cy="32529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29D5297-1747-6346-BE26-CDAEC165D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3276" y="7334541"/>
            <a:ext cx="4721752" cy="354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95797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E6E9A-47F4-764F-B8B4-D2ECA4D05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considerations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BB79CA7-CB0F-CA42-B1F2-BA6554AF0519}"/>
              </a:ext>
            </a:extLst>
          </p:cNvPr>
          <p:cNvSpPr/>
          <p:nvPr/>
        </p:nvSpPr>
        <p:spPr>
          <a:xfrm>
            <a:off x="745790" y="2468562"/>
            <a:ext cx="6812280" cy="9067800"/>
          </a:xfrm>
          <a:prstGeom prst="roundRect">
            <a:avLst>
              <a:gd name="adj" fmla="val 3648"/>
            </a:avLst>
          </a:prstGeom>
          <a:solidFill>
            <a:srgbClr val="208AAE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dirty="0"/>
              <a:t>Strategy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Data provided may not actually inform the business strategy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BA tasks prioritized by level and function of requestor rather than relevance to the business strategy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0BC6DE8-5F5E-BF40-9917-9B4212A66B76}"/>
              </a:ext>
            </a:extLst>
          </p:cNvPr>
          <p:cNvSpPr/>
          <p:nvPr/>
        </p:nvSpPr>
        <p:spPr>
          <a:xfrm>
            <a:off x="8275637" y="2468562"/>
            <a:ext cx="6812280" cy="9067800"/>
          </a:xfrm>
          <a:prstGeom prst="roundRect">
            <a:avLst>
              <a:gd name="adj" fmla="val 3648"/>
            </a:avLst>
          </a:prstGeom>
          <a:solidFill>
            <a:srgbClr val="0D2149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dirty="0"/>
              <a:t>Issues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Will likely see a large number of reports generated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Reports will likely be inconsistent with one another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Quality will be judged on how quickly reports can be generated and not on how well founded the answer 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48F6F34-311F-024F-BCF6-86BD9A10A2D4}"/>
              </a:ext>
            </a:extLst>
          </p:cNvPr>
          <p:cNvSpPr/>
          <p:nvPr/>
        </p:nvSpPr>
        <p:spPr>
          <a:xfrm>
            <a:off x="15805484" y="2468562"/>
            <a:ext cx="6812280" cy="9067800"/>
          </a:xfrm>
          <a:prstGeom prst="roundRect">
            <a:avLst>
              <a:gd name="adj" fmla="val 3648"/>
            </a:avLst>
          </a:prstGeom>
          <a:solidFill>
            <a:srgbClr val="B4B8A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Types of companies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Small businesses with few customers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Cost of running data warehouse is bigger than the value of the decision support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Companies with no processes to digitize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Define their targets in a way that is not measurable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703975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5ECC-E4F4-1941-AECC-E5C5D0A6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 : Coordinated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7DF8202-FC0B-CD4A-A8C5-2B48C34933E1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BA function requested to monitor individual functions’ achievement of targets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6356EC-7DA2-4D4E-B26D-CD9F574A9BC1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Reactive in relation to the strategy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 flow back to the strategic level from the analytic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This means that strategy is created w/o data</a:t>
            </a:r>
          </a:p>
        </p:txBody>
      </p:sp>
    </p:spTree>
    <p:extLst>
      <p:ext uri="{BB962C8B-B14F-4D97-AF65-F5344CB8AC3E}">
        <p14:creationId xmlns:p14="http://schemas.microsoft.com/office/powerpoint/2010/main" val="1368904797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13718</TotalTime>
  <Words>998</Words>
  <Application>Microsoft Macintosh PowerPoint</Application>
  <PresentationFormat>Custom</PresentationFormat>
  <Paragraphs>265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ＭＳ Ｐゴシック</vt:lpstr>
      <vt:lpstr>Arial</vt:lpstr>
      <vt:lpstr>Baghdad</vt:lpstr>
      <vt:lpstr>Calibri</vt:lpstr>
      <vt:lpstr>Helvetica Light</vt:lpstr>
      <vt:lpstr>Open Sans</vt:lpstr>
      <vt:lpstr>Online Programs Template White[1]</vt:lpstr>
      <vt:lpstr>PowerPoint Presentation</vt:lpstr>
      <vt:lpstr>Integrating BA and strategy</vt:lpstr>
      <vt:lpstr>Scenario 1 : separate</vt:lpstr>
      <vt:lpstr>PowerPoint Presentation</vt:lpstr>
      <vt:lpstr>PowerPoint Presentation</vt:lpstr>
      <vt:lpstr>PowerPoint Presentation</vt:lpstr>
      <vt:lpstr>PowerPoint Presentation</vt:lpstr>
      <vt:lpstr>Other considerations</vt:lpstr>
      <vt:lpstr>Scenario 2 : Coordinated</vt:lpstr>
      <vt:lpstr>Adapted information strategy</vt:lpstr>
      <vt:lpstr>Adapted information strategy</vt:lpstr>
      <vt:lpstr>Adapted information strategy</vt:lpstr>
      <vt:lpstr>Adapted information strategy</vt:lpstr>
      <vt:lpstr>PowerPoint Presentation</vt:lpstr>
      <vt:lpstr>Why smart?</vt:lpstr>
      <vt:lpstr>Okr???</vt:lpstr>
      <vt:lpstr>Scenario 3 : dialogue</vt:lpstr>
      <vt:lpstr>PowerPoint Presentation</vt:lpstr>
      <vt:lpstr>PowerPoint Presentation</vt:lpstr>
      <vt:lpstr>PowerPoint Presentation</vt:lpstr>
      <vt:lpstr>Characteristics</vt:lpstr>
      <vt:lpstr>Scenario 4 : holistic</vt:lpstr>
      <vt:lpstr>PowerPoint Presentation</vt:lpstr>
      <vt:lpstr>PowerPoint Presentation</vt:lpstr>
      <vt:lpstr>Characteristics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329</cp:revision>
  <dcterms:created xsi:type="dcterms:W3CDTF">2007-05-02T01:14:38Z</dcterms:created>
  <dcterms:modified xsi:type="dcterms:W3CDTF">2019-06-24T20:55:25Z</dcterms:modified>
</cp:coreProperties>
</file>

<file path=docProps/thumbnail.jpeg>
</file>